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ea2e871c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ea2e871c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ea2e871c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ea2e871c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ea2e871c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ea2e871c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ea2e871c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ea2e871c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ea2e871c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ea2e871c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ea2e871c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ea2e871c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ea2e871c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ea2e871c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ea2e871c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ea2e871c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ea2e871c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ea2e871c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eaf4b15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eaf4b15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ea2e871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ea2e871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ea2e871c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ea2e871c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ea2e871c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ea2e871c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ea2e871c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ea2e871c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eaf4b151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eaf4b15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ea2e871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ea2e871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ea2e871c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ea2e871c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ea2e871c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ea2e871c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eaf4b151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eaf4b151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270"/>
            <a:ext cx="9144000" cy="478536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38825" y="4403900"/>
            <a:ext cx="431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7T Analysis of Dabur oral care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624475" y="53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Survey Results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800" y="2171575"/>
            <a:ext cx="57340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63" y="1684303"/>
            <a:ext cx="6893525" cy="28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671125" y="58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Strength of the product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25" y="1763388"/>
            <a:ext cx="57340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050" y="1439538"/>
            <a:ext cx="57340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612825" y="572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Dabur in the minds of Youth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950" y="1716713"/>
            <a:ext cx="57340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176" y="1621712"/>
            <a:ext cx="5641599" cy="259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75" y="529650"/>
            <a:ext cx="1228675" cy="44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225" y="638025"/>
            <a:ext cx="7208215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225" y="1346725"/>
            <a:ext cx="6394125" cy="4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8225" y="1853850"/>
            <a:ext cx="4023050" cy="5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3400" y="2898325"/>
            <a:ext cx="4240794" cy="10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671125" y="642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</a:t>
            </a:r>
            <a:r>
              <a:rPr lang="en-GB"/>
              <a:t> does the youth want?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075" y="1956875"/>
            <a:ext cx="55054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727650" y="607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Dabur do?- Youth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729450" y="1429750"/>
            <a:ext cx="7688700" cy="29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500" y="1142375"/>
            <a:ext cx="3837224" cy="38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713" y="1233588"/>
            <a:ext cx="3654801" cy="365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50" y="109700"/>
            <a:ext cx="8536199" cy="479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" y="-28337"/>
            <a:ext cx="9148451" cy="50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5" y="0"/>
            <a:ext cx="9148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612825" y="60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Innovation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50" y="1173063"/>
            <a:ext cx="7782276" cy="40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727650" y="548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will these solve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729450" y="1488075"/>
            <a:ext cx="7688700" cy="28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537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Increasing Competition</a:t>
            </a:r>
            <a:endParaRPr sz="2000">
              <a:solidFill>
                <a:srgbClr val="3537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537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Low Awareness</a:t>
            </a:r>
            <a:endParaRPr sz="2000">
              <a:solidFill>
                <a:srgbClr val="3537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537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Change in Consumer </a:t>
            </a:r>
            <a:r>
              <a:rPr lang="en-GB" sz="2000">
                <a:solidFill>
                  <a:srgbClr val="3537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Preference</a:t>
            </a:r>
            <a:endParaRPr sz="2000">
              <a:solidFill>
                <a:srgbClr val="3537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537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Low sales / Low distribution channels</a:t>
            </a:r>
            <a:endParaRPr sz="2000">
              <a:solidFill>
                <a:srgbClr val="3537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3537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8" name="Google Shape;218;p30"/>
          <p:cNvCxnSpPr/>
          <p:nvPr/>
        </p:nvCxnSpPr>
        <p:spPr>
          <a:xfrm>
            <a:off x="1025075" y="1744675"/>
            <a:ext cx="24726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0"/>
          <p:cNvCxnSpPr/>
          <p:nvPr/>
        </p:nvCxnSpPr>
        <p:spPr>
          <a:xfrm>
            <a:off x="1025075" y="2235300"/>
            <a:ext cx="24726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0"/>
          <p:cNvCxnSpPr/>
          <p:nvPr/>
        </p:nvCxnSpPr>
        <p:spPr>
          <a:xfrm>
            <a:off x="1096600" y="2725925"/>
            <a:ext cx="3299100" cy="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0"/>
          <p:cNvCxnSpPr/>
          <p:nvPr/>
        </p:nvCxnSpPr>
        <p:spPr>
          <a:xfrm>
            <a:off x="1106725" y="3249225"/>
            <a:ext cx="39306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727650" y="560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Learnings</a:t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729450" y="1324800"/>
            <a:ext cx="7688700" cy="30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Understanding the Youth Buying Behaviour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Product preferences of consumers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of different promotional strategies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Making Products to the customer not selling the product to the customer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671125" y="548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-GB" sz="2300"/>
              <a:t>ABOUT DABUR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1301475"/>
            <a:ext cx="7688700" cy="3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-GB" sz="53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Vision</a:t>
            </a:r>
            <a:endParaRPr b="1" sz="53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6062"/>
              <a:buFont typeface="Arial"/>
              <a:buNone/>
            </a:pPr>
            <a:r>
              <a:rPr lang="en-GB" sz="422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Dedicated to the Health &amp; Well-Being of Every Household</a:t>
            </a:r>
            <a:endParaRPr sz="422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6062"/>
              <a:buFont typeface="Arial"/>
              <a:buNone/>
            </a:pPr>
            <a:r>
              <a:rPr lang="en-GB" sz="42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2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-GB" sz="53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Mission</a:t>
            </a:r>
            <a:endParaRPr b="1" sz="53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6062"/>
              <a:buFont typeface="Arial"/>
              <a:buNone/>
            </a:pPr>
            <a:r>
              <a:rPr lang="en-GB" sz="422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Contemporise Ayurveda and make it relevant for the new generation</a:t>
            </a:r>
            <a:endParaRPr sz="422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00" y="741750"/>
            <a:ext cx="7411974" cy="38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531175" y="0"/>
            <a:ext cx="8273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Market share of Dabur in FMCG: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Company’s Name	   </a:t>
            </a: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         Market Share (%)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ITC	                                               14%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Hindustan Unilever (HUL)	      </a:t>
            </a: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12%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Marico	                                         5%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Parle Agro                                  	8%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Nestlé	                                         3%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Britannia	                                  3%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Dabur	                                         2%</a:t>
            </a:r>
            <a:endParaRPr b="1" sz="21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Godrej Group	                            2%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Procter &amp; Gamble Co.	             10.74 %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Colgate-Palmolive	                    7.06 %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Johnson and Johnson	            7.12%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750" y="1589175"/>
            <a:ext cx="53721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750" y="1301475"/>
            <a:ext cx="5596250" cy="38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651850" y="578350"/>
            <a:ext cx="739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Times New Roman"/>
                <a:ea typeface="Times New Roman"/>
                <a:cs typeface="Times New Roman"/>
                <a:sym typeface="Times New Roman"/>
              </a:rPr>
              <a:t>International Business/ Revenue </a:t>
            </a:r>
            <a:r>
              <a:rPr b="1" lang="en-GB" sz="2200">
                <a:latin typeface="Times New Roman"/>
                <a:ea typeface="Times New Roman"/>
                <a:cs typeface="Times New Roman"/>
                <a:sym typeface="Times New Roman"/>
              </a:rPr>
              <a:t>Distribution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7650" y="502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 Of the Research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7650" y="1262475"/>
            <a:ext cx="7688700" cy="30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600">
                <a:latin typeface="Times New Roman"/>
                <a:ea typeface="Times New Roman"/>
                <a:cs typeface="Times New Roman"/>
                <a:sym typeface="Times New Roman"/>
              </a:rPr>
              <a:t>To understand the Expectations and Changes desired by consumers to improve the products and have a significant hold in the market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7650" y="53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DABUR- ORAL CARE  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7650" y="1332425"/>
            <a:ext cx="7688700" cy="3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713" y="1777349"/>
            <a:ext cx="5060575" cy="15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550" y="1499650"/>
            <a:ext cx="5460099" cy="25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81" y="1639700"/>
            <a:ext cx="8266276" cy="25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636150" y="537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Dabur- oral Care Promotions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1383100"/>
            <a:ext cx="7688700" cy="29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38" y="1312125"/>
            <a:ext cx="258127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375" y="1243124"/>
            <a:ext cx="2321616" cy="37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75" y="81650"/>
            <a:ext cx="803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5" y="869925"/>
            <a:ext cx="8256049" cy="38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572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Survey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788" y="1886482"/>
            <a:ext cx="6164017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